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6362"/>
    <a:srgbClr val="C6C6C6"/>
    <a:srgbClr val="001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4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3048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E157D-5AA3-4580-A057-42FB06538C3E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2812F-DD9E-4F87-9979-EF1AC7312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3202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2812F-DD9E-4F87-9979-EF1AC73125A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3158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2812F-DD9E-4F87-9979-EF1AC73125A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13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03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000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33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387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57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052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287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817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31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118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85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22BD-E676-45AC-9B87-F3A5C309FD77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467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chosun-ceo-academy.com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20F6142D-8CE4-4A2C-876C-0F6C837D7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304149" cy="6084335"/>
          </a:xfrm>
          <a:prstGeom prst="rect">
            <a:avLst/>
          </a:prstGeom>
        </p:spPr>
      </p:pic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-24676" y="1623003"/>
            <a:ext cx="6834202" cy="7633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latinLnBrk="1" hangingPunct="1">
              <a:lnSpc>
                <a:spcPct val="14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solidFill>
                  <a:srgbClr val="000000"/>
                </a:solidFill>
                <a:latin typeface="조선가는고딕" panose="02030504000101010101" pitchFamily="18" charset="-127"/>
                <a:ea typeface="조선가는고딕" panose="02030504000101010101" pitchFamily="18" charset="-127"/>
                <a:cs typeface="조선일보명조" panose="02030304000000000000" pitchFamily="18" charset="-127"/>
              </a:rPr>
              <a:t>  </a:t>
            </a:r>
          </a:p>
          <a:p>
            <a:pPr eaLnBrk="1" latinLnBrk="1" hangingPunct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endParaRPr lang="en-US" altLang="ko-KR" sz="1100" dirty="0">
              <a:solidFill>
                <a:srgbClr val="000000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pPr algn="just" eaLnBrk="1" latinLnBrk="1" hangingPunct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solidFill>
                  <a:srgbClr val="000000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  </a:t>
            </a:r>
            <a:r>
              <a:rPr lang="en-US" altLang="ko-KR" sz="1200" dirty="0">
                <a:solidFill>
                  <a:srgbClr val="000000"/>
                </a:solidFill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1.  </a:t>
            </a:r>
            <a:r>
              <a:rPr lang="ko-KR" altLang="en-US" sz="1200" dirty="0">
                <a:solidFill>
                  <a:srgbClr val="000000"/>
                </a:solidFill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귀사의 일익 번창하심과 귀하의 건승을 기원합니다</a:t>
            </a:r>
            <a:r>
              <a:rPr lang="en-US" altLang="ko-KR" sz="1200" dirty="0">
                <a:solidFill>
                  <a:srgbClr val="000000"/>
                </a:solidFill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</a:t>
            </a:r>
          </a:p>
          <a:p>
            <a:pPr algn="just" eaLnBrk="1" latinLnBrk="1" hangingPunct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endParaRPr lang="en-US" altLang="ko-KR" sz="500" dirty="0">
              <a:solidFill>
                <a:srgbClr val="000000"/>
              </a:solidFill>
              <a:latin typeface="Yoon 윤고딕 520_TT" panose="02090603020101020101" pitchFamily="18" charset="-127"/>
              <a:ea typeface="Yoon 윤고딕 520_TT" panose="02090603020101020101" pitchFamily="18" charset="-127"/>
              <a:cs typeface="조선일보명조" panose="02030304000000000000" pitchFamily="18" charset="-127"/>
            </a:endParaRP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solidFill>
                  <a:srgbClr val="000000"/>
                </a:solidFill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2.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조선일보는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전 세계가 디지털자산과 </a:t>
            </a:r>
            <a:r>
              <a:rPr lang="ko-KR" altLang="en-US" sz="1200" dirty="0" err="1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스테이블코인을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중심으로 새로운 금융질서에 주목하고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있는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</a:t>
            </a: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     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현 시점에서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,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기존 시장에서 깊이 있는 통찰과 신중한 판단을 이어 오셨던 자산가 여러분을 위해</a:t>
            </a:r>
            <a:endParaRPr lang="en-US" altLang="ko-KR" sz="1200" dirty="0">
              <a:latin typeface="Yoon 윤고딕 520_TT" panose="02090603020101020101" pitchFamily="18" charset="-127"/>
              <a:ea typeface="Yoon 윤고딕 520_TT" panose="02090603020101020101" pitchFamily="18" charset="-127"/>
            </a:endParaRP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    『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제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1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기 디지털자산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〮</a:t>
            </a:r>
            <a:r>
              <a:rPr lang="ko-KR" altLang="en-US" sz="1200" dirty="0" err="1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스테이블코인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퍼스트 클래스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』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를 개설합니다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</a:t>
            </a:r>
            <a:endParaRPr lang="en-US" altLang="ko-KR" sz="1200" dirty="0">
              <a:latin typeface="Yoon 윤고딕 520_TT" panose="02090603020101020101" pitchFamily="18" charset="-127"/>
              <a:ea typeface="Yoon 윤고딕 520_TT" panose="02090603020101020101" pitchFamily="18" charset="-127"/>
              <a:cs typeface="조선일보명조" panose="02030304000000000000" pitchFamily="18" charset="-127"/>
            </a:endParaRP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endParaRPr lang="en-US" altLang="ko-KR" sz="500" dirty="0">
              <a:latin typeface="Yoon 윤고딕 520_TT" panose="02090603020101020101" pitchFamily="18" charset="-127"/>
              <a:ea typeface="Yoon 윤고딕 520_TT" panose="02090603020101020101" pitchFamily="18" charset="-127"/>
              <a:cs typeface="조선일보명조" panose="02030304000000000000" pitchFamily="18" charset="-127"/>
            </a:endParaRP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3.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본 과정은 단순한 자산 소개나 기술 설명을 넘어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,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화폐의 진화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,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블록체인 기반 자산시스템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,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디지털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</a:t>
            </a: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    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포트폴리오 전략까지 폭넓고 체계적으로 조망할 수 있도록 구성하였습니다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이를 통해 전통자산에 </a:t>
            </a:r>
            <a:endParaRPr lang="en-US" altLang="ko-KR" sz="1200" dirty="0">
              <a:latin typeface="Yoon 윤고딕 520_TT" panose="02090603020101020101" pitchFamily="18" charset="-127"/>
              <a:ea typeface="Yoon 윤고딕 520_TT" panose="02090603020101020101" pitchFamily="18" charset="-127"/>
            </a:endParaRP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    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대한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깊은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이해를 토대로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,‘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디지털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’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이라는 새로운 경제 언어를 보다 구조적이고 실천적으로 이해</a:t>
            </a:r>
            <a:endParaRPr lang="en-US" altLang="ko-KR" sz="1200" dirty="0">
              <a:latin typeface="Yoon 윤고딕 520_TT" panose="02090603020101020101" pitchFamily="18" charset="-127"/>
              <a:ea typeface="Yoon 윤고딕 520_TT" panose="02090603020101020101" pitchFamily="18" charset="-127"/>
            </a:endParaRP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    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하실 수 있는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기회를 제공하고자 합니다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</a:t>
            </a: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endParaRPr lang="en-US" altLang="ko-KR" sz="500" dirty="0">
              <a:latin typeface="Yoon 윤고딕 520_TT" panose="02090603020101020101" pitchFamily="18" charset="-127"/>
              <a:ea typeface="Yoon 윤고딕 520_TT" panose="02090603020101020101" pitchFamily="18" charset="-127"/>
              <a:cs typeface="조선일보명조" panose="02030304000000000000" pitchFamily="18" charset="-127"/>
            </a:endParaRPr>
          </a:p>
          <a:p>
            <a:pPr algn="just"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solidFill>
                  <a:srgbClr val="000000"/>
                </a:solidFill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4.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이에 귀하를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『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제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1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기 디지털자산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〮</a:t>
            </a:r>
            <a:r>
              <a:rPr lang="ko-KR" altLang="en-US" sz="1200" dirty="0" err="1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스테이블코인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퍼스트 클래스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』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의 신입 원우로 정중히 </a:t>
            </a:r>
            <a:r>
              <a:rPr lang="ko-KR" altLang="en-US" sz="1200" dirty="0" err="1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초청드리오니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, </a:t>
            </a:r>
          </a:p>
          <a:p>
            <a:pPr algn="just"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     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아래 내용을 참고하시어 많은 관심과 참여를 부탁드립니다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</a:t>
            </a:r>
            <a:endParaRPr lang="en-US" altLang="ko-KR" sz="1200" dirty="0">
              <a:solidFill>
                <a:srgbClr val="000000"/>
              </a:solidFill>
              <a:latin typeface="Yoon 윤고딕 520_TT" panose="02090603020101020101" pitchFamily="18" charset="-127"/>
              <a:ea typeface="Yoon 윤고딕 520_TT" panose="02090603020101020101" pitchFamily="18" charset="-127"/>
              <a:cs typeface="조선일보명조" panose="02030304000000000000" pitchFamily="18" charset="-127"/>
            </a:endParaRPr>
          </a:p>
          <a:p>
            <a:pPr algn="l" latinLnBrk="1"/>
            <a:endParaRPr lang="en-US" altLang="ko-KR" sz="1200" dirty="0">
              <a:latin typeface="Yoon 윤고딕 520_TT" panose="02090603020101020101" pitchFamily="18" charset="-127"/>
              <a:ea typeface="Yoon 윤고딕 520_TT" panose="02090603020101020101" pitchFamily="18" charset="-127"/>
              <a:cs typeface="조선일보명조" panose="02030304000000000000" pitchFamily="18" charset="-127"/>
            </a:endParaRPr>
          </a:p>
          <a:p>
            <a:pPr latinLnBrk="1">
              <a:lnSpc>
                <a:spcPct val="150000"/>
              </a:lnSpc>
            </a:pP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        가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모집기간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: 2025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년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9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월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26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일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(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금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)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까지	 </a:t>
            </a:r>
            <a:endParaRPr lang="en-US" altLang="ko-KR" sz="1200" dirty="0">
              <a:latin typeface="Yoon 윤고딕 520_TT" panose="02090603020101020101" pitchFamily="18" charset="-127"/>
              <a:ea typeface="Yoon 윤고딕 520_TT" panose="02090603020101020101" pitchFamily="18" charset="-127"/>
              <a:cs typeface="조선일보명조" panose="02030304000000000000" pitchFamily="18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나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제출서류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: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입학지원서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,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사업자등록증 또는 명함 	</a:t>
            </a:r>
          </a:p>
          <a:p>
            <a:pPr latinLnBrk="1">
              <a:lnSpc>
                <a:spcPct val="150000"/>
              </a:lnSpc>
            </a:pP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        다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전형방법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: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서류전형 후 합격 통보</a:t>
            </a:r>
          </a:p>
          <a:p>
            <a:pPr latinLnBrk="1">
              <a:lnSpc>
                <a:spcPct val="150000"/>
              </a:lnSpc>
            </a:pP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        라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교육기간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: 2025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년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9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월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30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일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(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화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) ~ 2025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년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12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월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2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일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(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화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)</a:t>
            </a:r>
          </a:p>
          <a:p>
            <a:pPr latinLnBrk="1">
              <a:lnSpc>
                <a:spcPct val="150000"/>
              </a:lnSpc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                            </a:t>
            </a:r>
            <a:r>
              <a:rPr lang="ko-KR" altLang="en-US" sz="1200" u="sng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매주 화요일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[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식사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: 17:30 ~ 18:30 /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수업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: 18:30 ~ 21:00 ]</a:t>
            </a:r>
          </a:p>
          <a:p>
            <a:pPr latinLnBrk="1">
              <a:lnSpc>
                <a:spcPct val="150000"/>
              </a:lnSpc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       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마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교 육 비 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: 4,100,000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원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(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수업료 및 석식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비용 포함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)   </a:t>
            </a:r>
          </a:p>
          <a:p>
            <a:pPr latinLnBrk="1">
              <a:lnSpc>
                <a:spcPct val="150000"/>
              </a:lnSpc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       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바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교육장소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: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그랜드 인터컨티넨탈 서울 </a:t>
            </a:r>
            <a:r>
              <a:rPr lang="ko-KR" altLang="en-US" sz="1200" dirty="0" err="1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파르나스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(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강남구 삼성동 소재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)</a:t>
            </a:r>
            <a:endParaRPr lang="ko-KR" altLang="en-US" sz="1200" dirty="0">
              <a:latin typeface="Yoon 윤고딕 520_TT" panose="02090603020101020101" pitchFamily="18" charset="-127"/>
              <a:ea typeface="Yoon 윤고딕 520_TT" panose="02090603020101020101" pitchFamily="18" charset="-127"/>
              <a:cs typeface="조선일보명조" panose="02030304000000000000" pitchFamily="18" charset="-127"/>
            </a:endParaRPr>
          </a:p>
          <a:p>
            <a:pPr algn="l" latinLnBrk="1">
              <a:lnSpc>
                <a:spcPct val="150000"/>
              </a:lnSpc>
            </a:pP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        사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문의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: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조선일보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CEO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아카데미</a:t>
            </a:r>
            <a:endParaRPr lang="en-US" altLang="ko-KR" sz="1200" dirty="0">
              <a:latin typeface="Yoon 윤고딕 520_TT" panose="02090603020101020101" pitchFamily="18" charset="-127"/>
              <a:ea typeface="Yoon 윤고딕 520_TT" panose="02090603020101020101" pitchFamily="18" charset="-127"/>
              <a:cs typeface="조선일보명조" panose="02030304000000000000" pitchFamily="18" charset="-127"/>
            </a:endParaRPr>
          </a:p>
          <a:p>
            <a:pPr latinLnBrk="1">
              <a:lnSpc>
                <a:spcPct val="14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                     Tel : 02-724-5858  / E-mail : chosunceoschool@hanmail.net</a:t>
            </a:r>
          </a:p>
          <a:p>
            <a:pPr latinLnBrk="1">
              <a:lnSpc>
                <a:spcPct val="14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                     </a:t>
            </a:r>
            <a:r>
              <a:rPr lang="en-US" altLang="ko-KR" sz="1200" dirty="0" err="1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hompage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 http://chosun-ceo-academy.com /</a:t>
            </a:r>
          </a:p>
          <a:p>
            <a:pPr latinLnBrk="1">
              <a:lnSpc>
                <a:spcPct val="14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        </a:t>
            </a:r>
          </a:p>
          <a:p>
            <a:pPr latinLnBrk="1">
              <a:lnSpc>
                <a:spcPct val="14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               </a:t>
            </a:r>
            <a:r>
              <a:rPr lang="ko-KR" altLang="en-US" sz="1200" dirty="0" err="1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붙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  임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     1.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입학원서 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1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부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  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끝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</a:t>
            </a:r>
          </a:p>
          <a:p>
            <a:pPr latinLnBrk="1">
              <a:lnSpc>
                <a:spcPct val="14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endParaRPr lang="en-US" altLang="ko-KR" sz="1200" dirty="0"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pPr latinLnBrk="1">
              <a:lnSpc>
                <a:spcPct val="14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endParaRPr lang="en-US" altLang="ko-KR" sz="1200" dirty="0"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230167" y="9066593"/>
            <a:ext cx="42979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algn="dist"/>
            <a:r>
              <a:rPr kumimoji="0" lang="ko-KR" altLang="en-US" sz="2000" b="1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조선일보 </a:t>
            </a:r>
            <a:r>
              <a:rPr kumimoji="0" lang="en-US" altLang="ko-KR" sz="2000" b="1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CEO</a:t>
            </a:r>
            <a:r>
              <a:rPr kumimoji="0" lang="ko-KR" altLang="en-US" sz="2000" b="1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 아카데미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F11BFDB6-47A0-4261-8C25-AB234012F3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75" y="9590273"/>
            <a:ext cx="6761050" cy="310923"/>
          </a:xfrm>
          <a:prstGeom prst="rect">
            <a:avLst/>
          </a:prstGeom>
        </p:spPr>
      </p:pic>
      <p:sp>
        <p:nvSpPr>
          <p:cNvPr id="15" name="Text Box 11">
            <a:extLst>
              <a:ext uri="{FF2B5EF4-FFF2-40B4-BE49-F238E27FC236}">
                <a16:creationId xmlns:a16="http://schemas.microsoft.com/office/drawing/2014/main" id="{839B4846-E78B-4872-9A14-C8CCCD286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89" y="1310979"/>
            <a:ext cx="6330950" cy="82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1">
              <a:lnSpc>
                <a:spcPct val="140000"/>
              </a:lnSpc>
              <a:tabLst>
                <a:tab pos="615477" algn="l"/>
                <a:tab pos="1406804" algn="l"/>
                <a:tab pos="2549833" algn="l"/>
              </a:tabLst>
              <a:defRPr/>
            </a:pPr>
            <a:r>
              <a:rPr lang="ko-KR" altLang="en-US" sz="1200" dirty="0">
                <a:solidFill>
                  <a:srgbClr val="000000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수      신 </a:t>
            </a:r>
            <a:r>
              <a:rPr lang="en-US" altLang="ko-KR" sz="1200" dirty="0">
                <a:solidFill>
                  <a:srgbClr val="000000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공사 기업체 </a:t>
            </a:r>
            <a:r>
              <a:rPr lang="en-US" altLang="ko-KR" sz="1200" dirty="0">
                <a:solidFill>
                  <a:srgbClr val="000000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CEO, </a:t>
            </a:r>
            <a:r>
              <a:rPr lang="ko-KR" altLang="en-US" sz="1200" dirty="0">
                <a:solidFill>
                  <a:srgbClr val="000000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임원</a:t>
            </a:r>
            <a:r>
              <a:rPr lang="en-US" altLang="ko-KR" sz="1200" dirty="0">
                <a:solidFill>
                  <a:srgbClr val="000000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정부 고위인사</a:t>
            </a:r>
            <a:r>
              <a:rPr lang="en-US" altLang="ko-KR" sz="1200" dirty="0">
                <a:solidFill>
                  <a:srgbClr val="000000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전문직 등</a:t>
            </a:r>
          </a:p>
          <a:p>
            <a:pPr latinLnBrk="1">
              <a:lnSpc>
                <a:spcPct val="140000"/>
              </a:lnSpc>
              <a:tabLst>
                <a:tab pos="615477" algn="l"/>
                <a:tab pos="1406804" algn="l"/>
                <a:tab pos="2549833" algn="l"/>
              </a:tabLst>
              <a:defRPr/>
            </a:pPr>
            <a:r>
              <a:rPr lang="ko-KR" altLang="en-US" sz="1200" dirty="0">
                <a:solidFill>
                  <a:srgbClr val="000000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제      목 </a:t>
            </a:r>
            <a:r>
              <a:rPr lang="en-US" altLang="ko-KR" sz="1200" dirty="0">
                <a:solidFill>
                  <a:srgbClr val="000000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:</a:t>
            </a:r>
            <a:r>
              <a:rPr lang="ko-KR" altLang="en-US" sz="1200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 조선일보 제</a:t>
            </a:r>
            <a:r>
              <a:rPr lang="en-US" altLang="ko-KR" sz="1200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1</a:t>
            </a:r>
            <a:r>
              <a:rPr lang="ko-KR" altLang="en-US" sz="1200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기 </a:t>
            </a:r>
            <a:r>
              <a:rPr lang="ko-KR" altLang="en-US" sz="1200" dirty="0" err="1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디지털자산</a:t>
            </a:r>
            <a:r>
              <a:rPr lang="ko-KR" altLang="en-US" sz="12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조선일보명조" panose="02030304000000000000" pitchFamily="18" charset="-127"/>
              </a:rPr>
              <a:t>〮</a:t>
            </a:r>
            <a:r>
              <a:rPr lang="ko-KR" altLang="en-US" sz="1200" dirty="0" err="1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스테이블코인</a:t>
            </a:r>
            <a:r>
              <a:rPr lang="ko-KR" altLang="en-US" sz="1200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 퍼스트 클래스 입학 안내</a:t>
            </a:r>
            <a:endParaRPr lang="en-US" altLang="ko-KR" sz="1200" dirty="0">
              <a:latin typeface="Yoon 윤고딕 530_TT" panose="02090603020101020101" pitchFamily="18" charset="-127"/>
              <a:ea typeface="Yoon 윤고딕 530_TT" panose="02090603020101020101" pitchFamily="18" charset="-127"/>
              <a:cs typeface="조선일보명조" panose="02030304000000000000" pitchFamily="18" charset="-127"/>
            </a:endParaRPr>
          </a:p>
          <a:p>
            <a:pPr latinLnBrk="1">
              <a:lnSpc>
                <a:spcPct val="140000"/>
              </a:lnSpc>
              <a:tabLst>
                <a:tab pos="615477" algn="l"/>
                <a:tab pos="1406804" algn="l"/>
                <a:tab pos="2549833" algn="l"/>
              </a:tabLst>
              <a:defRPr/>
            </a:pPr>
            <a:r>
              <a:rPr lang="ko-KR" altLang="en-US" sz="1200" b="1" dirty="0"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    </a:t>
            </a:r>
            <a:r>
              <a:rPr lang="en-US" altLang="ko-KR" sz="1200" b="1" dirty="0">
                <a:solidFill>
                  <a:srgbClr val="000000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 </a:t>
            </a:r>
          </a:p>
        </p:txBody>
      </p:sp>
      <p:sp>
        <p:nvSpPr>
          <p:cNvPr id="16" name="Line 9">
            <a:extLst>
              <a:ext uri="{FF2B5EF4-FFF2-40B4-BE49-F238E27FC236}">
                <a16:creationId xmlns:a16="http://schemas.microsoft.com/office/drawing/2014/main" id="{5E14B449-3D6C-4801-97D2-DC8E7453F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678" y="2038994"/>
            <a:ext cx="633095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ko-KR" altLang="en-US" sz="2215">
              <a:latin typeface="+mj-ea"/>
              <a:ea typeface="+mj-ea"/>
            </a:endParaRPr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CA111AB2-474C-4FDF-866E-2068C4AA4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78" y="619309"/>
            <a:ext cx="6019800" cy="6392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latin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ko-KR" altLang="en-US" sz="1385" dirty="0">
                <a:latin typeface="Yoon 윤고딕 540_TT" panose="02090603020101020101" pitchFamily="18" charset="-127"/>
                <a:ea typeface="Yoon 윤고딕 540_TT" panose="02090603020101020101" pitchFamily="18" charset="-127"/>
                <a:cs typeface="조선일보명조" panose="02030304000000000000" pitchFamily="18" charset="-127"/>
              </a:rPr>
              <a:t>조선일보 </a:t>
            </a:r>
            <a:r>
              <a:rPr lang="en-US" altLang="ko-KR" sz="1385" dirty="0">
                <a:latin typeface="Yoon 윤고딕 540_TT" panose="02090603020101020101" pitchFamily="18" charset="-127"/>
                <a:ea typeface="Yoon 윤고딕 540_TT" panose="02090603020101020101" pitchFamily="18" charset="-127"/>
                <a:cs typeface="조선일보명조" panose="02030304000000000000" pitchFamily="18" charset="-127"/>
              </a:rPr>
              <a:t>CEO </a:t>
            </a:r>
            <a:r>
              <a:rPr lang="ko-KR" altLang="en-US" sz="1385" dirty="0">
                <a:latin typeface="Yoon 윤고딕 540_TT" panose="02090603020101020101" pitchFamily="18" charset="-127"/>
                <a:ea typeface="Yoon 윤고딕 540_TT" panose="02090603020101020101" pitchFamily="18" charset="-127"/>
                <a:cs typeface="조선일보명조" panose="02030304000000000000" pitchFamily="18" charset="-127"/>
              </a:rPr>
              <a:t>아카데미 </a:t>
            </a:r>
            <a:endParaRPr lang="en-US" altLang="ko-KR" sz="1385" dirty="0">
              <a:latin typeface="Yoon 윤고딕 540_TT" panose="02090603020101020101" pitchFamily="18" charset="-127"/>
              <a:ea typeface="Yoon 윤고딕 540_TT" panose="02090603020101020101" pitchFamily="18" charset="-127"/>
              <a:cs typeface="조선일보명조" panose="02030304000000000000" pitchFamily="18" charset="-127"/>
            </a:endParaRPr>
          </a:p>
          <a:p>
            <a:pPr eaLnBrk="1" latin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ko-KR" altLang="en-US" sz="923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우</a:t>
            </a:r>
            <a:r>
              <a:rPr lang="en-US" altLang="ko-KR" sz="923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)04519 </a:t>
            </a:r>
            <a:r>
              <a:rPr lang="ko-KR" altLang="en-US" sz="923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서울 중구 세종대로 </a:t>
            </a:r>
            <a:r>
              <a:rPr lang="en-US" altLang="ko-KR" sz="923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21</a:t>
            </a:r>
            <a:r>
              <a:rPr lang="ko-KR" altLang="en-US" sz="923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길 </a:t>
            </a:r>
            <a:r>
              <a:rPr lang="en-US" altLang="ko-KR" sz="923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30</a:t>
            </a:r>
          </a:p>
          <a:p>
            <a:pPr latinLnBrk="1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altLang="ko-KR" sz="923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  <a:hlinkClick r:id="rId5"/>
              </a:rPr>
              <a:t>http://chosun-ceo-academy.com /</a:t>
            </a:r>
            <a:r>
              <a:rPr lang="en-US" altLang="ko-KR" sz="923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Tel.02-724-5858 / E-mail.chosunceoschool@hanmail.net</a:t>
            </a:r>
          </a:p>
        </p:txBody>
      </p:sp>
      <p:pic>
        <p:nvPicPr>
          <p:cNvPr id="4" name="그림 12">
            <a:extLst>
              <a:ext uri="{FF2B5EF4-FFF2-40B4-BE49-F238E27FC236}">
                <a16:creationId xmlns:a16="http://schemas.microsoft.com/office/drawing/2014/main" id="{5F8DE95B-584E-3991-0940-50F8E8EA6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7890" y="121222"/>
            <a:ext cx="1749926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그림 5" descr="텍스트, 폰트, 그래픽, 로고이(가) 표시된 사진&#10;&#10;자동 생성된 설명">
            <a:extLst>
              <a:ext uri="{FF2B5EF4-FFF2-40B4-BE49-F238E27FC236}">
                <a16:creationId xmlns:a16="http://schemas.microsoft.com/office/drawing/2014/main" id="{5F019735-8460-5D45-ACD3-F2FA84B4501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074" y="143064"/>
            <a:ext cx="1672569" cy="26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3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28F5C71C-8353-428D-B536-92ADD7E97C1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7" t="23140" r="10048" b="35981"/>
          <a:stretch/>
        </p:blipFill>
        <p:spPr>
          <a:xfrm>
            <a:off x="239674" y="157563"/>
            <a:ext cx="1710180" cy="604049"/>
          </a:xfrm>
          <a:prstGeom prst="rect">
            <a:avLst/>
          </a:prstGeom>
        </p:spPr>
      </p:pic>
      <p:sp>
        <p:nvSpPr>
          <p:cNvPr id="4" name="모서리가 둥근 직사각형 3"/>
          <p:cNvSpPr/>
          <p:nvPr/>
        </p:nvSpPr>
        <p:spPr>
          <a:xfrm>
            <a:off x="141288" y="38674"/>
            <a:ext cx="6580187" cy="9770344"/>
          </a:xfrm>
          <a:prstGeom prst="roundRect">
            <a:avLst>
              <a:gd name="adj" fmla="val 5538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>
              <a:solidFill>
                <a:schemeClr val="tx1"/>
              </a:solidFill>
              <a:latin typeface="+mj-ea"/>
              <a:ea typeface="+mj-ea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339545"/>
              </p:ext>
            </p:extLst>
          </p:nvPr>
        </p:nvGraphicFramePr>
        <p:xfrm>
          <a:off x="211725" y="1050422"/>
          <a:ext cx="6439311" cy="68953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2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25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586">
                  <a:extLst>
                    <a:ext uri="{9D8B030D-6E8A-4147-A177-3AD203B41FA5}">
                      <a16:colId xmlns:a16="http://schemas.microsoft.com/office/drawing/2014/main" val="583297922"/>
                    </a:ext>
                  </a:extLst>
                </a:gridCol>
                <a:gridCol w="512506">
                  <a:extLst>
                    <a:ext uri="{9D8B030D-6E8A-4147-A177-3AD203B41FA5}">
                      <a16:colId xmlns:a16="http://schemas.microsoft.com/office/drawing/2014/main" val="2905861876"/>
                    </a:ext>
                  </a:extLst>
                </a:gridCol>
                <a:gridCol w="4055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798">
                  <a:extLst>
                    <a:ext uri="{9D8B030D-6E8A-4147-A177-3AD203B41FA5}">
                      <a16:colId xmlns:a16="http://schemas.microsoft.com/office/drawing/2014/main" val="1517595411"/>
                    </a:ext>
                  </a:extLst>
                </a:gridCol>
                <a:gridCol w="625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4046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인적</a:t>
                      </a:r>
                      <a:endParaRPr lang="en-US" altLang="ko-KR" sz="1300" b="1" dirty="0">
                        <a:solidFill>
                          <a:srgbClr val="616362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사항</a:t>
                      </a:r>
                    </a:p>
                  </a:txBody>
                  <a:tcPr marL="91421" marR="91421" marT="45725" marB="457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성 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(</a:t>
                      </a:r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한글</a:t>
                      </a:r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성 별</a:t>
                      </a: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남</a:t>
                      </a:r>
                    </a:p>
                  </a:txBody>
                  <a:tcPr marL="91421" marR="91421" marT="45725" marB="457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여</a:t>
                      </a:r>
                    </a:p>
                  </a:txBody>
                  <a:tcPr marL="91421" marR="91421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62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1" marR="91421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생년월일</a:t>
                      </a: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88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(</a:t>
                      </a:r>
                      <a:r>
                        <a:rPr lang="ko-KR" altLang="en-US" sz="1000" dirty="0" err="1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여권영문</a:t>
                      </a:r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취 미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골프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(</a:t>
                      </a:r>
                      <a:r>
                        <a:rPr lang="ko-KR" altLang="en-US" sz="11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핸디</a:t>
                      </a:r>
                      <a:r>
                        <a:rPr lang="en-US" altLang="ko-KR" sz="11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52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자택주소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(</a:t>
                      </a:r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우       </a:t>
                      </a:r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04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자택전화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휴대폰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046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직장</a:t>
                      </a:r>
                      <a:endParaRPr lang="en-US" altLang="ko-KR" sz="1300" b="1" dirty="0">
                        <a:solidFill>
                          <a:srgbClr val="616362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관련</a:t>
                      </a:r>
                      <a:endParaRPr lang="en-US" altLang="ko-KR" sz="1300" b="1" dirty="0">
                        <a:solidFill>
                          <a:srgbClr val="616362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사항</a:t>
                      </a:r>
                    </a:p>
                  </a:txBody>
                  <a:tcPr marL="91421" marR="91421" marT="45725" marB="457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기 관 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직   위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48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pc="-15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업종</a:t>
                      </a:r>
                      <a:r>
                        <a:rPr lang="en-US" altLang="ko-KR" sz="1100" spc="-15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/</a:t>
                      </a:r>
                      <a:r>
                        <a:rPr lang="ko-KR" altLang="en-US" sz="1100" spc="-150" dirty="0" err="1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주요생산품</a:t>
                      </a:r>
                      <a:endParaRPr lang="ko-KR" altLang="en-US" sz="1100" b="1" spc="-15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pc="-15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매출액</a:t>
                      </a:r>
                      <a:r>
                        <a:rPr lang="en-US" altLang="ko-KR" sz="1100" spc="-15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/</a:t>
                      </a:r>
                      <a:r>
                        <a:rPr lang="ko-KR" altLang="en-US" sz="1100" spc="-15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자본금</a:t>
                      </a:r>
                      <a:endParaRPr lang="ko-KR" altLang="en-US" sz="1100" b="1" spc="-15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04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회사주소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(</a:t>
                      </a:r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우       </a:t>
                      </a:r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88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전화번호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FAX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88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E-mail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홈페이지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88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담당직원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성명</a:t>
                      </a:r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)          </a:t>
                      </a:r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직위</a:t>
                      </a:r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pc="-15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담당자 연락처</a:t>
                      </a:r>
                      <a:endParaRPr lang="ko-KR" altLang="en-US" sz="1100" b="1" spc="-15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046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기타</a:t>
                      </a:r>
                      <a:endParaRPr lang="en-US" altLang="ko-KR" sz="1300" b="1" dirty="0">
                        <a:solidFill>
                          <a:srgbClr val="616362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경력</a:t>
                      </a:r>
                      <a:endParaRPr lang="en-US" altLang="ko-KR" sz="1300" b="1" dirty="0">
                        <a:solidFill>
                          <a:srgbClr val="616362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사항</a:t>
                      </a:r>
                    </a:p>
                  </a:txBody>
                  <a:tcPr marL="91421" marR="91421" marT="45725" marB="457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기   간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기관명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직위</a:t>
                      </a:r>
                      <a:endParaRPr lang="ko-KR" altLang="en-US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88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년</a:t>
                      </a:r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~       </a:t>
                      </a:r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년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88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년</a:t>
                      </a:r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~       </a:t>
                      </a:r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년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046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 err="1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타기관</a:t>
                      </a:r>
                      <a:endParaRPr lang="en-US" altLang="ko-KR" sz="1300" b="1" dirty="0">
                        <a:solidFill>
                          <a:srgbClr val="616362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CEO</a:t>
                      </a:r>
                    </a:p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과정</a:t>
                      </a:r>
                      <a:endParaRPr lang="en-US" altLang="ko-KR" sz="1300" b="1" dirty="0">
                        <a:solidFill>
                          <a:srgbClr val="616362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경력</a:t>
                      </a:r>
                    </a:p>
                  </a:txBody>
                  <a:tcPr marL="91421" marR="91421" marT="45725" marB="457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기   간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기관명</a:t>
                      </a:r>
                      <a:r>
                        <a:rPr lang="en-US" altLang="ko-KR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/</a:t>
                      </a:r>
                      <a:r>
                        <a:rPr lang="ko-KR" altLang="en-US" sz="1200" dirty="0" err="1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과정명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부서 및 직위</a:t>
                      </a:r>
                      <a:r>
                        <a:rPr lang="en-US" altLang="ko-KR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/</a:t>
                      </a:r>
                      <a:r>
                        <a:rPr lang="ko-KR" altLang="en-US" sz="12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직책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693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년</a:t>
                      </a:r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~       </a:t>
                      </a:r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년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69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년</a:t>
                      </a:r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~       </a:t>
                      </a:r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년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709915"/>
                  </a:ext>
                </a:extLst>
              </a:tr>
              <a:tr h="13693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800000"/>
                        </a:solidFill>
                        <a:latin typeface="고려대학교M" panose="02020603020101020101" pitchFamily="18" charset="-127"/>
                        <a:ea typeface="고려대학교M" panose="02020603020101020101" pitchFamily="18" charset="-127"/>
                      </a:endParaRPr>
                    </a:p>
                  </a:txBody>
                  <a:tcPr anchor="ctr">
                    <a:lnL w="28575" cmpd="sng">
                      <a:solidFill>
                        <a:srgbClr val="800000"/>
                      </a:solidFill>
                      <a:prstDash val="soli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년</a:t>
                      </a:r>
                      <a:r>
                        <a:rPr lang="en-US" altLang="ko-KR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~       </a:t>
                      </a:r>
                      <a:r>
                        <a:rPr lang="ko-KR" altLang="en-US" sz="1000" dirty="0"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년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648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자기</a:t>
                      </a:r>
                      <a:endParaRPr lang="en-US" altLang="ko-KR" sz="1300" b="1" dirty="0">
                        <a:solidFill>
                          <a:srgbClr val="616362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="1" dirty="0">
                          <a:solidFill>
                            <a:srgbClr val="616362"/>
                          </a:solidFill>
                          <a:latin typeface="Yoon 윤고딕 520_TT" panose="02090603020101020101" pitchFamily="18" charset="-127"/>
                          <a:ea typeface="Yoon 윤고딕 520_TT" panose="02090603020101020101" pitchFamily="18" charset="-127"/>
                          <a:cs typeface="조선일보명조" panose="02030304000000000000" pitchFamily="18" charset="-127"/>
                        </a:rPr>
                        <a:t>소개</a:t>
                      </a:r>
                    </a:p>
                  </a:txBody>
                  <a:tcPr marL="91421" marR="91421" marT="45725" marB="457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dirty="0">
                        <a:solidFill>
                          <a:schemeClr val="tx1"/>
                        </a:solidFill>
                        <a:latin typeface="Yoon 윤고딕 520_TT" panose="02090603020101020101" pitchFamily="18" charset="-127"/>
                        <a:ea typeface="Yoon 윤고딕 520_TT" panose="02090603020101020101" pitchFamily="18" charset="-127"/>
                        <a:cs typeface="조선일보명조" panose="02030304000000000000" pitchFamily="18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1" marR="91421" marT="45725" marB="45725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866393"/>
                  </a:ext>
                </a:extLst>
              </a:tr>
            </a:tbl>
          </a:graphicData>
        </a:graphic>
      </p:graphicFrame>
      <p:sp>
        <p:nvSpPr>
          <p:cNvPr id="9" name="직사각형 15"/>
          <p:cNvSpPr>
            <a:spLocks noChangeArrowheads="1"/>
          </p:cNvSpPr>
          <p:nvPr/>
        </p:nvSpPr>
        <p:spPr bwMode="auto">
          <a:xfrm>
            <a:off x="5245855" y="8178842"/>
            <a:ext cx="1269539" cy="1464892"/>
          </a:xfrm>
          <a:prstGeom prst="rect">
            <a:avLst/>
          </a:prstGeom>
          <a:noFill/>
          <a:ln w="19050" cap="rnd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algn="ctr" eaLnBrk="1" latinLnBrk="1" hangingPunct="1"/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(</a:t>
            </a:r>
            <a:r>
              <a:rPr lang="ko-KR" altLang="en-US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사진 부착</a:t>
            </a:r>
            <a:r>
              <a:rPr lang="en-US" altLang="ko-KR" sz="12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)</a:t>
            </a:r>
          </a:p>
          <a:p>
            <a:pPr algn="ctr" eaLnBrk="1" latinLnBrk="1" hangingPunct="1"/>
            <a:r>
              <a:rPr lang="ko-KR" altLang="en-US" sz="1100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추후 제출 가능</a:t>
            </a:r>
          </a:p>
        </p:txBody>
      </p:sp>
      <p:sp>
        <p:nvSpPr>
          <p:cNvPr id="10" name="직사각형 16"/>
          <p:cNvSpPr>
            <a:spLocks noChangeArrowheads="1"/>
          </p:cNvSpPr>
          <p:nvPr/>
        </p:nvSpPr>
        <p:spPr bwMode="auto">
          <a:xfrm>
            <a:off x="1135871" y="9329901"/>
            <a:ext cx="38383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lang="ko-KR" altLang="en-US" sz="2000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조   선   일   보    </a:t>
            </a:r>
            <a:r>
              <a:rPr lang="ko-KR" altLang="en-US" sz="1800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귀 중</a:t>
            </a:r>
          </a:p>
        </p:txBody>
      </p:sp>
      <p:sp>
        <p:nvSpPr>
          <p:cNvPr id="11" name="TextBox 17"/>
          <p:cNvSpPr txBox="1">
            <a:spLocks noChangeArrowheads="1"/>
          </p:cNvSpPr>
          <p:nvPr/>
        </p:nvSpPr>
        <p:spPr bwMode="auto">
          <a:xfrm>
            <a:off x="2360112" y="8705573"/>
            <a:ext cx="2160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algn="r"/>
            <a:r>
              <a:rPr lang="ko-KR" altLang="en-US" sz="1300" b="1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년      월      일</a:t>
            </a:r>
          </a:p>
        </p:txBody>
      </p: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1509212" y="9047993"/>
            <a:ext cx="14398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r>
              <a:rPr lang="ko-KR" altLang="en-US" sz="1300" b="1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지원자</a:t>
            </a:r>
          </a:p>
        </p:txBody>
      </p:sp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3741237" y="9050209"/>
            <a:ext cx="8064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algn="r"/>
            <a:r>
              <a:rPr lang="en-US" altLang="ko-KR" sz="1300" b="1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(</a:t>
            </a:r>
            <a:r>
              <a:rPr lang="ko-KR" altLang="en-US" sz="1300" b="1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인</a:t>
            </a:r>
            <a:r>
              <a:rPr lang="en-US" altLang="ko-KR" sz="1300" b="1" dirty="0"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)</a:t>
            </a:r>
            <a:endParaRPr lang="ko-KR" altLang="en-US" sz="1300" b="1" dirty="0">
              <a:latin typeface="Yoon 윤고딕 530_TT" panose="02090603020101020101" pitchFamily="18" charset="-127"/>
              <a:ea typeface="Yoon 윤고딕 530_TT" panose="02090603020101020101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D2EF85-3BA9-437B-A122-34460AEC0BF5}"/>
              </a:ext>
            </a:extLst>
          </p:cNvPr>
          <p:cNvSpPr txBox="1"/>
          <p:nvPr/>
        </p:nvSpPr>
        <p:spPr>
          <a:xfrm>
            <a:off x="239674" y="8190867"/>
            <a:ext cx="49077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본인은 조선일보 제</a:t>
            </a:r>
            <a:r>
              <a:rPr lang="en-US" altLang="ko-KR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1</a:t>
            </a:r>
            <a:r>
              <a:rPr lang="ko-KR" altLang="en-US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기 </a:t>
            </a:r>
            <a:r>
              <a:rPr lang="ko-KR" altLang="en-US" sz="1050" b="1" dirty="0" err="1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디지털자산</a:t>
            </a:r>
            <a:r>
              <a:rPr lang="ko-KR" altLang="en-US" sz="1050" b="1" dirty="0" err="1">
                <a:latin typeface="맑은 고딕" panose="020B0503020000020004" pitchFamily="50" charset="-127"/>
                <a:ea typeface="맑은 고딕" panose="020B0503020000020004" pitchFamily="50" charset="-127"/>
                <a:cs typeface="조선일보명조" panose="02030304000000000000" pitchFamily="18" charset="-127"/>
              </a:rPr>
              <a:t>〮</a:t>
            </a:r>
            <a:r>
              <a:rPr lang="ko-KR" altLang="en-US" sz="1050" b="1" dirty="0" err="1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스테이블코인</a:t>
            </a:r>
            <a:r>
              <a:rPr lang="ko-KR" altLang="en-US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 퍼스트 클래스에 지원하고자 원서를 제출하며</a:t>
            </a:r>
            <a:r>
              <a:rPr lang="en-US" altLang="ko-KR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, </a:t>
            </a:r>
            <a:r>
              <a:rPr lang="ko-KR" altLang="en-US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상기 기재된 개인정보 및 과정 운영 상 발생된 정보</a:t>
            </a:r>
            <a:r>
              <a:rPr lang="en-US" altLang="ko-KR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(</a:t>
            </a:r>
            <a:r>
              <a:rPr lang="ko-KR" altLang="en-US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사진</a:t>
            </a:r>
            <a:r>
              <a:rPr lang="en-US" altLang="ko-KR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, </a:t>
            </a:r>
            <a:r>
              <a:rPr lang="ko-KR" altLang="en-US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원우수첩 등</a:t>
            </a:r>
            <a:r>
              <a:rPr lang="en-US" altLang="ko-KR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)</a:t>
            </a:r>
            <a:r>
              <a:rPr lang="ko-KR" altLang="en-US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의 활용에 동의합니다</a:t>
            </a:r>
            <a:r>
              <a:rPr lang="en-US" altLang="ko-KR" sz="1050" b="1" dirty="0">
                <a:latin typeface="Yoon 윤고딕 520_TT" panose="02090603020101020101" pitchFamily="18" charset="-127"/>
                <a:ea typeface="Yoon 윤고딕 520_TT" panose="02090603020101020101" pitchFamily="18" charset="-127"/>
                <a:cs typeface="조선일보명조" panose="02030304000000000000" pitchFamily="18" charset="-127"/>
              </a:rPr>
              <a:t>.</a:t>
            </a:r>
            <a:endParaRPr lang="ko-KR" altLang="en-US" sz="1050" b="1" dirty="0">
              <a:latin typeface="Yoon 윤고딕 520_TT" panose="02090603020101020101" pitchFamily="18" charset="-127"/>
              <a:ea typeface="Yoon 윤고딕 520_TT" panose="02090603020101020101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14" name="TextBox 4">
            <a:extLst>
              <a:ext uri="{FF2B5EF4-FFF2-40B4-BE49-F238E27FC236}">
                <a16:creationId xmlns:a16="http://schemas.microsoft.com/office/drawing/2014/main" id="{01E3CBD7-26F8-4ADD-B53D-DDEA2CDCD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849" y="275829"/>
            <a:ext cx="5611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lang="ko-KR" altLang="en-US" sz="1800" b="1" dirty="0">
                <a:solidFill>
                  <a:schemeClr val="bg2">
                    <a:lumMod val="25000"/>
                  </a:schemeClr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조선일보 제</a:t>
            </a:r>
            <a:r>
              <a:rPr lang="en-US" altLang="ko-KR" sz="1800" b="1" dirty="0">
                <a:solidFill>
                  <a:schemeClr val="bg2">
                    <a:lumMod val="25000"/>
                  </a:schemeClr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1</a:t>
            </a:r>
            <a:r>
              <a:rPr lang="ko-KR" altLang="en-US" sz="1800" b="1" dirty="0">
                <a:solidFill>
                  <a:schemeClr val="bg2">
                    <a:lumMod val="25000"/>
                  </a:schemeClr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기 </a:t>
            </a:r>
            <a:r>
              <a:rPr lang="ko-KR" altLang="en-US" sz="1800" b="1" dirty="0" err="1">
                <a:solidFill>
                  <a:schemeClr val="bg2">
                    <a:lumMod val="25000"/>
                  </a:schemeClr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디지털자산</a:t>
            </a:r>
            <a:r>
              <a:rPr lang="ko-KR" altLang="en-US" sz="1800" b="1" dirty="0" err="1">
                <a:solidFill>
                  <a:schemeClr val="bg2">
                    <a:lumMod val="2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조선일보명조" panose="02030304000000000000" pitchFamily="18" charset="-127"/>
              </a:rPr>
              <a:t>〮</a:t>
            </a:r>
            <a:r>
              <a:rPr lang="ko-KR" altLang="en-US" sz="1800" b="1" dirty="0" err="1">
                <a:solidFill>
                  <a:schemeClr val="bg2">
                    <a:lumMod val="25000"/>
                  </a:schemeClr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스테이블코인</a:t>
            </a:r>
            <a:endParaRPr lang="en-US" altLang="ko-KR" sz="1800" b="1" dirty="0">
              <a:solidFill>
                <a:schemeClr val="bg2">
                  <a:lumMod val="25000"/>
                </a:schemeClr>
              </a:solidFill>
              <a:latin typeface="Yoon 윤고딕 530_TT" panose="02090603020101020101" pitchFamily="18" charset="-127"/>
              <a:ea typeface="Yoon 윤고딕 530_TT" panose="02090603020101020101" pitchFamily="18" charset="-127"/>
              <a:cs typeface="조선일보명조" panose="02030304000000000000" pitchFamily="18" charset="-127"/>
            </a:endParaRPr>
          </a:p>
          <a:p>
            <a:pPr algn="ctr"/>
            <a:r>
              <a:rPr lang="ko-KR" altLang="en-US" sz="1800" b="1" dirty="0">
                <a:solidFill>
                  <a:schemeClr val="bg2">
                    <a:lumMod val="25000"/>
                  </a:schemeClr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  <a:cs typeface="조선일보명조" panose="02030304000000000000" pitchFamily="18" charset="-127"/>
              </a:rPr>
              <a:t> 퍼스트 클래스 </a:t>
            </a:r>
            <a:endParaRPr lang="en-US" altLang="ko-KR" sz="1800" b="1" dirty="0">
              <a:solidFill>
                <a:schemeClr val="bg2">
                  <a:lumMod val="25000"/>
                </a:schemeClr>
              </a:solidFill>
              <a:latin typeface="Yoon 윤고딕 530_TT" panose="02090603020101020101" pitchFamily="18" charset="-127"/>
              <a:ea typeface="Yoon 윤고딕 530_TT" panose="02090603020101020101" pitchFamily="18" charset="-127"/>
              <a:cs typeface="조선일보명조" panose="02030304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2349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1809</TotalTime>
  <Words>511</Words>
  <Application>Microsoft Office PowerPoint</Application>
  <PresentationFormat>A4 용지(210x297mm)</PresentationFormat>
  <Paragraphs>108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Yoon 윤고딕 520_TT</vt:lpstr>
      <vt:lpstr>Yoon 윤고딕 530_TT</vt:lpstr>
      <vt:lpstr>Yoon 윤고딕 540_TT</vt:lpstr>
      <vt:lpstr>맑은 고딕</vt:lpstr>
      <vt:lpstr>조선가는고딕</vt:lpstr>
      <vt:lpstr>조선일보명조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153</cp:lastModifiedBy>
  <cp:revision>194</cp:revision>
  <dcterms:created xsi:type="dcterms:W3CDTF">2016-07-12T08:49:40Z</dcterms:created>
  <dcterms:modified xsi:type="dcterms:W3CDTF">2025-08-13T01:03:22Z</dcterms:modified>
</cp:coreProperties>
</file>